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56" r:id="rId2"/>
    <p:sldId id="257" r:id="rId3"/>
    <p:sldId id="259" r:id="rId4"/>
    <p:sldId id="297" r:id="rId5"/>
    <p:sldId id="298" r:id="rId6"/>
    <p:sldId id="264" r:id="rId7"/>
    <p:sldId id="299" r:id="rId8"/>
    <p:sldId id="265" r:id="rId9"/>
    <p:sldId id="301" r:id="rId10"/>
    <p:sldId id="272" r:id="rId11"/>
    <p:sldId id="273" r:id="rId12"/>
    <p:sldId id="276" r:id="rId13"/>
    <p:sldId id="303" r:id="rId14"/>
    <p:sldId id="302" r:id="rId15"/>
    <p:sldId id="293" r:id="rId16"/>
    <p:sldId id="278" r:id="rId17"/>
    <p:sldId id="284" r:id="rId18"/>
    <p:sldId id="294" r:id="rId19"/>
    <p:sldId id="296" r:id="rId20"/>
    <p:sldId id="30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son2163" initials="vw" lastIdx="1" clrIdx="0">
    <p:extLst>
      <p:ext uri="{19B8F6BF-5375-455C-9EA6-DF929625EA0E}">
        <p15:presenceInfo xmlns:p15="http://schemas.microsoft.com/office/powerpoint/2012/main" userId="watson216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FD6E-0D5F-4D43-9579-5CDF38005F7F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45B7-6F5A-4814-9820-2C919E00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4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972A-F43D-440F-B655-2CE2077D2E37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B8ED-F870-4761-96DC-5BB37F7DE016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E0A0-D981-4AEA-B61F-3F84FDEFBB9C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6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284-E45E-4E6C-B923-F19B8075B515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7F57-00E3-4C3A-9B96-F574E86F64DE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8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F73E-1013-4595-BDD5-6A6BA34D5738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787B-7FD3-46B9-957F-70CD3AC09695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E8A3-8369-40F0-8A92-56BFF45B930D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3664-DAE3-449A-B7FC-4E12D61CE25A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B30-F2BA-41B1-A7BF-952AFE143A41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6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2B7-4A4C-4664-8A6F-2E97D83841D9}" type="datetime1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1D5A-29EC-4D90-BD0E-986AEB55E18D}" type="datetime1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A4C-D64F-41DB-B8D3-53F065B9E966}" type="datetime1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4D8A-C036-477F-8B45-A712A1BE2247}" type="datetime1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0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0982-C384-46F5-899A-4661FA58925E}" type="datetime1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0E-6483-4D35-BAD6-7A2BF6734103}" type="datetime1">
              <a:rPr lang="en-US" smtClean="0"/>
              <a:t>6/15/2021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420BD-0994-4D37-AC7B-698BBB399BDE}" type="datetime1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ncdaonline.org/membership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watson@ncdaonline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sbjerg@pascocountyfl.ne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105FB0-D583-4F76-B26C-BA04728C8B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7230" y="390617"/>
            <a:ext cx="2686771" cy="8727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4F93F-5DAC-4E83-A797-CFB79328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z="1800" smtClean="0"/>
              <a:t>1</a:t>
            </a:fld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1313CB-C375-4841-9393-B849AEAFD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1543825"/>
          </a:xfrm>
        </p:spPr>
        <p:txBody>
          <a:bodyPr/>
          <a:lstStyle/>
          <a:p>
            <a:pPr algn="ctr"/>
            <a:r>
              <a:rPr lang="en-US" sz="4800" dirty="0"/>
              <a:t>New Member/First Time Attendee Orientation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BFAA475-C90A-4B78-9D9E-BCB0EC2EB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254093"/>
            <a:ext cx="7766936" cy="189363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NCDA Virtual Annual Conference</a:t>
            </a:r>
          </a:p>
          <a:p>
            <a:pPr algn="ctr"/>
            <a:r>
              <a:rPr lang="en-US" sz="2400" b="1" dirty="0"/>
              <a:t>June 16, 2021</a:t>
            </a:r>
          </a:p>
        </p:txBody>
      </p:sp>
    </p:spTree>
    <p:extLst>
      <p:ext uri="{BB962C8B-B14F-4D97-AF65-F5344CB8AC3E}">
        <p14:creationId xmlns:p14="http://schemas.microsoft.com/office/powerpoint/2010/main" val="258324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NCDA Member Benefits: Advocacy</a:t>
            </a:r>
            <a:br>
              <a:rPr lang="en-US" dirty="0"/>
            </a:br>
            <a:r>
              <a:rPr lang="en-US" dirty="0"/>
              <a:t>CDBG Coalition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3410E-5A59-46B8-A705-AE6A3512C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84832"/>
            <a:ext cx="9293610" cy="40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3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525788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spc="200" dirty="0"/>
              <a:t>NCDA Member Benefits: Advocacy</a:t>
            </a:r>
            <a:br>
              <a:rPr lang="en-US" sz="3700" spc="200" dirty="0"/>
            </a:br>
            <a:r>
              <a:rPr lang="en-US" sz="3700" spc="200" dirty="0"/>
              <a:t>National Community Development Week</a:t>
            </a:r>
          </a:p>
        </p:txBody>
      </p:sp>
      <p:pic>
        <p:nvPicPr>
          <p:cNvPr id="1026" name="Picture 2" descr="Image result for national community development week">
            <a:extLst>
              <a:ext uri="{FF2B5EF4-FFF2-40B4-BE49-F238E27FC236}">
                <a16:creationId xmlns:a16="http://schemas.microsoft.com/office/drawing/2014/main" id="{FA014FCE-5B95-4943-A0AB-6F1B13FD2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7310" y="640080"/>
            <a:ext cx="3612283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B3DAF3-06F6-4213-8FCA-BA05C3BBD065}"/>
              </a:ext>
            </a:extLst>
          </p:cNvPr>
          <p:cNvSpPr txBox="1"/>
          <p:nvPr/>
        </p:nvSpPr>
        <p:spPr>
          <a:xfrm>
            <a:off x="700698" y="4164037"/>
            <a:ext cx="462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April 5-9, 2021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925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345" y="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NCDA Member Benefits: </a:t>
            </a:r>
            <a:br>
              <a:rPr lang="en-US" dirty="0"/>
            </a:br>
            <a:r>
              <a:rPr lang="en-US" dirty="0"/>
              <a:t>Professional Development / Training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439CF5F-FB81-4256-8D9C-E367A214FC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6" b="17933"/>
          <a:stretch/>
        </p:blipFill>
        <p:spPr>
          <a:xfrm>
            <a:off x="2753296" y="1342726"/>
            <a:ext cx="5996293" cy="496663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7EAA5A-BCCA-4F3A-82FB-7C6CE4C5B14A}"/>
              </a:ext>
            </a:extLst>
          </p:cNvPr>
          <p:cNvSpPr txBox="1"/>
          <p:nvPr/>
        </p:nvSpPr>
        <p:spPr>
          <a:xfrm>
            <a:off x="1367564" y="6309359"/>
            <a:ext cx="867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Shirletta</a:t>
            </a:r>
            <a:r>
              <a:rPr lang="en-US" i="1" dirty="0"/>
              <a:t> Best provides Advanced CDBG Training, June 2018 (Long Beach, CA)</a:t>
            </a:r>
          </a:p>
        </p:txBody>
      </p:sp>
    </p:spTree>
    <p:extLst>
      <p:ext uri="{BB962C8B-B14F-4D97-AF65-F5344CB8AC3E}">
        <p14:creationId xmlns:p14="http://schemas.microsoft.com/office/powerpoint/2010/main" val="275056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NCDA Member Benefits</a:t>
            </a:r>
            <a:br>
              <a:rPr lang="en-US" dirty="0"/>
            </a:br>
            <a:r>
              <a:rPr lang="en-US" dirty="0"/>
              <a:t>Professional Development/Training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7" y="2045494"/>
            <a:ext cx="8596668" cy="3880773"/>
          </a:xfrm>
        </p:spPr>
        <p:txBody>
          <a:bodyPr/>
          <a:lstStyle/>
          <a:p>
            <a:r>
              <a:rPr lang="en-US" sz="2400" b="1" dirty="0"/>
              <a:t>Online primers</a:t>
            </a:r>
          </a:p>
          <a:p>
            <a:pPr lvl="1"/>
            <a:r>
              <a:rPr lang="en-US" dirty="0"/>
              <a:t>CDBG, HOME, Subrecipient Management, IDIS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b="1" dirty="0"/>
              <a:t>Online basics courses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CDBG, Subrecipient Management, IDIS, HOME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b="1" dirty="0"/>
              <a:t>Upcoming courses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Con Plan, HOME Underwriting, Financial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3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BF321F73-EBD6-49D1-871A-3C7D859CD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"/>
          <a:stretch/>
        </p:blipFill>
        <p:spPr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EB9C03-1142-4C10-AC35-48648D2D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NCDA Member Benefits: </a:t>
            </a:r>
            <a:br>
              <a:rPr lang="en-US" dirty="0"/>
            </a:br>
            <a:r>
              <a:rPr lang="en-US" dirty="0"/>
              <a:t>Peer Learning</a:t>
            </a:r>
            <a:br>
              <a:rPr lang="en-US" dirty="0"/>
            </a:br>
            <a:r>
              <a:rPr lang="en-US" dirty="0"/>
              <a:t>Conferences</a:t>
            </a:r>
          </a:p>
        </p:txBody>
      </p:sp>
      <p:pic>
        <p:nvPicPr>
          <p:cNvPr id="7" name="Content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0B6831E-71B2-4E89-B5B1-22866B15F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r="11397"/>
          <a:stretch/>
        </p:blipFill>
        <p:spPr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CB27DD-D98C-4A82-9A5E-42282782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30">
            <a:extLst>
              <a:ext uri="{FF2B5EF4-FFF2-40B4-BE49-F238E27FC236}">
                <a16:creationId xmlns:a16="http://schemas.microsoft.com/office/drawing/2014/main" id="{A912E26A-2737-4A42-92C0-4ED8933C8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E036AB7-1A73-47DF-9705-7D6786019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540001"/>
            <a:ext cx="5114776" cy="3501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Winter Conference</a:t>
            </a:r>
          </a:p>
          <a:p>
            <a:pPr lvl="1"/>
            <a:r>
              <a:rPr lang="en-US" sz="1800" dirty="0"/>
              <a:t>Peer best practices</a:t>
            </a:r>
          </a:p>
          <a:p>
            <a:pPr lvl="1"/>
            <a:r>
              <a:rPr lang="en-US" sz="1800" dirty="0"/>
              <a:t>Networking</a:t>
            </a:r>
          </a:p>
          <a:p>
            <a:pPr lvl="1"/>
            <a:r>
              <a:rPr lang="en-US" sz="1800" dirty="0"/>
              <a:t>Hill visits</a:t>
            </a:r>
          </a:p>
          <a:p>
            <a:pPr marL="0" indent="0">
              <a:buNone/>
            </a:pPr>
            <a:r>
              <a:rPr lang="en-US" sz="2000" b="1" dirty="0"/>
              <a:t>Annual Conference </a:t>
            </a:r>
          </a:p>
          <a:p>
            <a:pPr lvl="1"/>
            <a:r>
              <a:rPr lang="en-US" sz="1800" dirty="0"/>
              <a:t>Project tours</a:t>
            </a:r>
          </a:p>
          <a:p>
            <a:pPr lvl="1"/>
            <a:r>
              <a:rPr lang="en-US" sz="1800" dirty="0"/>
              <a:t>Peer best practices</a:t>
            </a:r>
          </a:p>
          <a:p>
            <a:pPr lvl="1"/>
            <a:r>
              <a:rPr lang="en-US" sz="1800" dirty="0"/>
              <a:t>Networking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D181-197D-4912-A81E-77FA3C51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9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A2E6-3AD5-4887-9453-C08B14A2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NCDA Member Benefits: Peer Learning</a:t>
            </a:r>
            <a:br>
              <a:rPr lang="en-US" dirty="0"/>
            </a:br>
            <a:r>
              <a:rPr lang="en-US" dirty="0"/>
              <a:t>NCDA Online Forum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3CCF0-3B36-4474-9FE6-528B506B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CFDB3C-61A8-4E0E-B55E-6E70652AD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18" t="17798" r="34470" b="1642"/>
          <a:stretch/>
        </p:blipFill>
        <p:spPr>
          <a:xfrm>
            <a:off x="2158577" y="1270000"/>
            <a:ext cx="5634182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NCDA Member Benefits: NCDA Website</a:t>
            </a:r>
            <a:br>
              <a:rPr lang="en-US" dirty="0"/>
            </a:br>
            <a:r>
              <a:rPr lang="en-US" dirty="0"/>
              <a:t>Members Only Log-in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FDBE8-1BC3-4651-AC91-CA01670E9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4" t="31924" r="37651" b="26118"/>
          <a:stretch/>
        </p:blipFill>
        <p:spPr>
          <a:xfrm>
            <a:off x="2299855" y="2235200"/>
            <a:ext cx="5301672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7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538FC3-9A12-4F50-9F8D-8C22392B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8462"/>
            <a:ext cx="8596668" cy="1049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NCDA Member Benefits: NCDA Website</a:t>
            </a:r>
            <a:br>
              <a:rPr lang="en-US" dirty="0"/>
            </a:br>
            <a:r>
              <a:rPr lang="en-US" dirty="0"/>
              <a:t>Jobs 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B7116-3BF3-4582-A523-8DBCC3BD8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6" t="11174" r="34798" b="11853"/>
          <a:stretch/>
        </p:blipFill>
        <p:spPr>
          <a:xfrm>
            <a:off x="1942626" y="1496291"/>
            <a:ext cx="5806593" cy="50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1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709C-4FC4-44B4-AE24-FE7CCDCC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NCDA Member Benefits: NCDA Provides You With The Latest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E515-9B2E-426C-B8E6-F19F05E20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8228"/>
            <a:ext cx="8596668" cy="456826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Email alerts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Webinars (in the last year)</a:t>
            </a:r>
          </a:p>
          <a:p>
            <a:pPr marL="0" indent="0">
              <a:buNone/>
            </a:pPr>
            <a:r>
              <a:rPr lang="en-US" dirty="0"/>
              <a:t>	Eight</a:t>
            </a:r>
            <a:r>
              <a:rPr lang="en-US" sz="2000" dirty="0"/>
              <a:t> webinars on CARES Act Funding</a:t>
            </a:r>
          </a:p>
          <a:p>
            <a:pPr marL="0" indent="0">
              <a:buNone/>
            </a:pPr>
            <a:r>
              <a:rPr lang="en-US" sz="2000" dirty="0"/>
              <a:t>	Two webinars on community development software</a:t>
            </a:r>
          </a:p>
          <a:p>
            <a:pPr marL="0" indent="0">
              <a:buNone/>
            </a:pPr>
            <a:r>
              <a:rPr lang="en-US" sz="2000" dirty="0"/>
              <a:t>	Section 108 webinar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Washington Report Newsletter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9BEB-0B32-42F9-84A2-BB627BB8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DD3F-ADF8-4B10-B56F-4D0F427B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828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We Invite You to Join NCDA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B070-B474-4BD8-B9F3-C8BC42F89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8454"/>
            <a:ext cx="8596668" cy="3902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Go to the following link for membership information:</a:t>
            </a:r>
          </a:p>
          <a:p>
            <a:pPr marL="0" indent="0">
              <a:buNone/>
            </a:pPr>
            <a:r>
              <a:rPr lang="en-US" sz="2400" b="1" dirty="0">
                <a:hlinkClick r:id="rId2"/>
              </a:rPr>
              <a:t>https://ncdaonline.org/membership/</a:t>
            </a:r>
            <a:endParaRPr lang="en-US" sz="2400" b="1" dirty="0"/>
          </a:p>
          <a:p>
            <a:r>
              <a:rPr lang="en-US" sz="2400" dirty="0"/>
              <a:t>Membership Dues</a:t>
            </a:r>
          </a:p>
          <a:p>
            <a:pPr lvl="1"/>
            <a:r>
              <a:rPr lang="en-US" sz="2200" dirty="0"/>
              <a:t>Based on population</a:t>
            </a:r>
          </a:p>
          <a:p>
            <a:r>
              <a:rPr lang="en-US" sz="2400"/>
              <a:t>Membership </a:t>
            </a:r>
            <a:r>
              <a:rPr lang="en-US" sz="2400" dirty="0"/>
              <a:t>Commitment Form</a:t>
            </a:r>
          </a:p>
          <a:p>
            <a:pPr lvl="1"/>
            <a:r>
              <a:rPr lang="en-US" sz="2200" dirty="0"/>
              <a:t>July 1 – June 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FA493-21A9-4F1B-8C8D-75C78582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E09BE2-EDD3-4065-B760-3B4B7420B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7230" y="390617"/>
            <a:ext cx="2686771" cy="8727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797F3-CF9A-43BD-B07F-59D493E0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z="1800" smtClean="0"/>
              <a:t>2</a:t>
            </a:fld>
            <a:endParaRPr lang="en-US" sz="18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9E212C-8F19-4660-82B6-5313FE4D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7881"/>
            <a:ext cx="8596668" cy="4363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Vicki Watson</a:t>
            </a:r>
          </a:p>
          <a:p>
            <a:pPr marL="0" indent="0">
              <a:buNone/>
            </a:pPr>
            <a:r>
              <a:rPr lang="en-US" dirty="0"/>
              <a:t>Executive Director</a:t>
            </a:r>
          </a:p>
          <a:p>
            <a:pPr marL="0" indent="0">
              <a:buNone/>
            </a:pPr>
            <a:r>
              <a:rPr lang="en-US" dirty="0"/>
              <a:t>National Community Development Association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vwatson@ncdaonline.org</a:t>
            </a:r>
            <a:endParaRPr lang="en-US" dirty="0"/>
          </a:p>
          <a:p>
            <a:pPr marL="0" indent="0">
              <a:buNone/>
            </a:pPr>
            <a:r>
              <a:rPr lang="en-US" sz="2400" b="1" dirty="0"/>
              <a:t>Marcy Esbjerg</a:t>
            </a:r>
          </a:p>
          <a:p>
            <a:pPr marL="0" indent="0">
              <a:buNone/>
            </a:pPr>
            <a:r>
              <a:rPr lang="en-US" dirty="0"/>
              <a:t>Director</a:t>
            </a:r>
          </a:p>
          <a:p>
            <a:pPr marL="0" indent="0">
              <a:buNone/>
            </a:pPr>
            <a:r>
              <a:rPr lang="en-US" dirty="0"/>
              <a:t>Community Development</a:t>
            </a:r>
          </a:p>
          <a:p>
            <a:pPr marL="0" indent="0">
              <a:buNone/>
            </a:pPr>
            <a:r>
              <a:rPr lang="en-US" dirty="0"/>
              <a:t>Pasco County, FL</a:t>
            </a:r>
          </a:p>
          <a:p>
            <a:pPr marL="0" indent="0">
              <a:buNone/>
            </a:pPr>
            <a:r>
              <a:rPr lang="en-US" dirty="0"/>
              <a:t>NCDA Membership Subcommittee Co-Chair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mesbjerg@pascocountyfl.net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463F8-3E62-445B-B19A-1AB8BF57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806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</p:spTree>
    <p:extLst>
      <p:ext uri="{BB962C8B-B14F-4D97-AF65-F5344CB8AC3E}">
        <p14:creationId xmlns:p14="http://schemas.microsoft.com/office/powerpoint/2010/main" val="285677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7B41-E1F5-459C-A249-BB892249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4F5BA-7154-4323-9F2C-6BF1A406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1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NCDA History - Origins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4539A-1EE2-4F7A-B9CD-61836CA29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1968 – Model Cities Program legislation passed by Congress (LBJ’s “War on Poverty”)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1968 – Model Cities Directors’ Association formed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1974 – Community Development Block Grant replaces Model Cities Program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1974 – Association name changed to National Model Cities and Community Directors’ Association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1979 – Association name changed to National Community Development Association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June 2019 – NCDA Celebrates 50 Years </a:t>
            </a:r>
          </a:p>
          <a:p>
            <a:pPr marL="0" indent="0">
              <a:lnSpc>
                <a:spcPct val="90000"/>
              </a:lnSpc>
            </a:pPr>
            <a:endParaRPr lang="en-US" sz="1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14ECE3-59CA-4A84-B146-9C0AEDC74B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93241"/>
            <a:ext cx="5143500" cy="3459003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5766E-185C-4EE3-B7AE-E0BA84170AFB}"/>
              </a:ext>
            </a:extLst>
          </p:cNvPr>
          <p:cNvSpPr txBox="1"/>
          <p:nvPr/>
        </p:nvSpPr>
        <p:spPr>
          <a:xfrm>
            <a:off x="6096001" y="4806344"/>
            <a:ext cx="5143500" cy="3459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400" i="1">
                <a:solidFill>
                  <a:srgbClr val="FFFFFF"/>
                </a:solidFill>
              </a:rPr>
              <a:t>President Gerald Ford signs legislation for CDBG, 1974</a:t>
            </a:r>
          </a:p>
        </p:txBody>
      </p:sp>
    </p:spTree>
    <p:extLst>
      <p:ext uri="{BB962C8B-B14F-4D97-AF65-F5344CB8AC3E}">
        <p14:creationId xmlns:p14="http://schemas.microsoft.com/office/powerpoint/2010/main" val="293873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7FF44F6-834A-4695-9C7A-EA4EB24D2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816638"/>
            <a:ext cx="3367359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/>
              <a:t>NCDA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B4605-D036-44BC-91FF-D09B4760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537D7-C737-4CA1-81F1-069F23964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5" y="320511"/>
            <a:ext cx="4619706" cy="61839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Staff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Vicki Watson, Executive Director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Heather Johnson, Training Director/Conference Planner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Lightfield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Controller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Jim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Welfley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Technology Director</a:t>
            </a:r>
          </a:p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Addition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Melissa Pond (City of Quincy, MA), Social Media Manager/Conference A/V/Photographer</a:t>
            </a:r>
          </a:p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Addition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Amaya Daniel – intern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Numerous trainers</a:t>
            </a:r>
          </a:p>
        </p:txBody>
      </p:sp>
    </p:spTree>
    <p:extLst>
      <p:ext uri="{BB962C8B-B14F-4D97-AF65-F5344CB8AC3E}">
        <p14:creationId xmlns:p14="http://schemas.microsoft.com/office/powerpoint/2010/main" val="146973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64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Isosceles Triangle 72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2BCEA2-39A8-4A8E-97E5-85E3FB477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609600"/>
            <a:ext cx="8596668" cy="828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/>
              <a:t>Board of Directors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162DEC9-143F-49B6-8AB7-C5F222201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286" y="1529821"/>
            <a:ext cx="3436363" cy="4511541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 Board Members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regions represented</a:t>
            </a:r>
          </a:p>
          <a:p>
            <a:pPr algn="l">
              <a:lnSpc>
                <a:spcPct val="90000"/>
              </a:lnSpc>
            </a:pP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OFFICERS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Sheryl Kenny, Arlington, TX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Vice-President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Anne Marie Belrose, Boston, MA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Secretary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Vacant</a:t>
            </a:r>
          </a:p>
          <a:p>
            <a:pPr algn="l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Treasurer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Debra Rhinehart, Seattle, WA</a:t>
            </a: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15" descr="A group of people in a room&#10;&#10;Description automatically generated">
            <a:extLst>
              <a:ext uri="{FF2B5EF4-FFF2-40B4-BE49-F238E27FC236}">
                <a16:creationId xmlns:a16="http://schemas.microsoft.com/office/drawing/2014/main" id="{D6972691-86DB-4DE8-A06F-1D7C68B07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r="3380" b="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323DA-1D7D-4DDC-A584-7F39260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3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372" y="0"/>
            <a:ext cx="9720072" cy="94268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NCDA Regions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E5F6C3-C18A-4C58-BCA3-0502FE420F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21525" r="21900" b="41196"/>
          <a:stretch/>
        </p:blipFill>
        <p:spPr>
          <a:xfrm>
            <a:off x="2870836" y="1053547"/>
            <a:ext cx="5947144" cy="3637722"/>
          </a:xfrm>
        </p:spPr>
      </p:pic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6DE30AA8-8A48-422D-968B-71C929A82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509" y="4691269"/>
            <a:ext cx="10616981" cy="1800175"/>
          </a:xfrm>
        </p:spPr>
        <p:txBody>
          <a:bodyPr numCol="3"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b="1" dirty="0"/>
              <a:t>Region 1</a:t>
            </a:r>
            <a:r>
              <a:rPr lang="en-US" sz="2900" dirty="0"/>
              <a:t> – New England  </a:t>
            </a:r>
          </a:p>
          <a:p>
            <a:pPr marL="0" indent="0">
              <a:buNone/>
            </a:pPr>
            <a:r>
              <a:rPr lang="en-US" sz="2900" b="1" dirty="0"/>
              <a:t>Region 2</a:t>
            </a:r>
            <a:r>
              <a:rPr lang="en-US" sz="2900" dirty="0"/>
              <a:t> – New York/ New Jersey </a:t>
            </a:r>
          </a:p>
          <a:p>
            <a:pPr marL="0" indent="0">
              <a:buNone/>
            </a:pPr>
            <a:r>
              <a:rPr lang="en-US" sz="2900" b="1" dirty="0"/>
              <a:t>Region 3</a:t>
            </a:r>
            <a:r>
              <a:rPr lang="en-US" sz="2900" dirty="0"/>
              <a:t> – Mid-Atlantic</a:t>
            </a:r>
          </a:p>
          <a:p>
            <a:pPr marL="0" indent="0">
              <a:buNone/>
            </a:pPr>
            <a:r>
              <a:rPr lang="en-US" sz="2900" dirty="0"/>
              <a:t> </a:t>
            </a:r>
          </a:p>
          <a:p>
            <a:pPr marL="0" indent="0">
              <a:buNone/>
            </a:pPr>
            <a:r>
              <a:rPr lang="en-US" sz="2900" b="1" dirty="0"/>
              <a:t>Region 4</a:t>
            </a:r>
            <a:r>
              <a:rPr lang="en-US" sz="2900" dirty="0"/>
              <a:t> – Southeast/   Caribbean </a:t>
            </a:r>
          </a:p>
          <a:p>
            <a:pPr marL="0" indent="0">
              <a:buNone/>
            </a:pPr>
            <a:r>
              <a:rPr lang="en-US" sz="2900" b="1" dirty="0"/>
              <a:t>Region 5</a:t>
            </a:r>
            <a:r>
              <a:rPr lang="en-US" sz="2900" dirty="0"/>
              <a:t> – Midwest </a:t>
            </a:r>
          </a:p>
          <a:p>
            <a:pPr marL="0" indent="0">
              <a:buNone/>
            </a:pPr>
            <a:r>
              <a:rPr lang="en-US" sz="2900" b="1" dirty="0"/>
              <a:t>Region 6</a:t>
            </a:r>
            <a:r>
              <a:rPr lang="en-US" sz="2900" dirty="0"/>
              <a:t> – Southwest </a:t>
            </a:r>
          </a:p>
          <a:p>
            <a:pPr marL="0" indent="0">
              <a:buNone/>
            </a:pPr>
            <a:r>
              <a:rPr lang="en-US" sz="2900" b="1" dirty="0"/>
              <a:t>Region 7</a:t>
            </a:r>
            <a:r>
              <a:rPr lang="en-US" sz="2900" dirty="0"/>
              <a:t> – Great Plains </a:t>
            </a:r>
          </a:p>
          <a:p>
            <a:pPr marL="0" indent="0">
              <a:buNone/>
            </a:pPr>
            <a:r>
              <a:rPr lang="en-US" sz="2900" b="1" dirty="0"/>
              <a:t>Region 8</a:t>
            </a:r>
            <a:r>
              <a:rPr lang="en-US" sz="2900" dirty="0"/>
              <a:t> – Rocky Mountain</a:t>
            </a:r>
          </a:p>
          <a:p>
            <a:pPr marL="0" indent="0">
              <a:buNone/>
            </a:pPr>
            <a:r>
              <a:rPr lang="en-US" sz="2900" b="1" dirty="0"/>
              <a:t>Region 9</a:t>
            </a:r>
            <a:r>
              <a:rPr lang="en-US" sz="2900" dirty="0"/>
              <a:t> – Pacific</a:t>
            </a:r>
          </a:p>
          <a:p>
            <a:pPr marL="0" indent="0">
              <a:buNone/>
            </a:pPr>
            <a:r>
              <a:rPr lang="en-US" sz="2900" b="1" dirty="0"/>
              <a:t>Region 10</a:t>
            </a:r>
            <a:r>
              <a:rPr lang="en-US" sz="2900" dirty="0"/>
              <a:t> – Northwest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44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B8D1627-A2B0-43DF-8AEC-3323B9294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" r="16197" b="-2"/>
          <a:stretch/>
        </p:blipFill>
        <p:spPr>
          <a:xfrm>
            <a:off x="4528456" y="-1"/>
            <a:ext cx="766354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5F53E-9475-46CB-9035-FD94A405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NCDA Subcommittees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E5E029-DAC7-4247-B6F4-28396FCD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Six Subcommittees</a:t>
            </a:r>
          </a:p>
          <a:p>
            <a:pPr marL="0" indent="0">
              <a:buNone/>
            </a:pPr>
            <a:r>
              <a:rPr lang="en-US" sz="2000" dirty="0"/>
              <a:t>•	Community Development</a:t>
            </a:r>
          </a:p>
          <a:p>
            <a:pPr marL="0" indent="0">
              <a:buNone/>
            </a:pPr>
            <a:r>
              <a:rPr lang="en-US" sz="2000" dirty="0"/>
              <a:t>•	Housing</a:t>
            </a:r>
          </a:p>
          <a:p>
            <a:pPr marL="0" indent="0">
              <a:buNone/>
            </a:pPr>
            <a:r>
              <a:rPr lang="en-US" sz="2000" dirty="0"/>
              <a:t>•	Economic Development</a:t>
            </a:r>
          </a:p>
          <a:p>
            <a:pPr marL="0" indent="0">
              <a:buNone/>
            </a:pPr>
            <a:r>
              <a:rPr lang="en-US" sz="2000" dirty="0"/>
              <a:t>•	Membership</a:t>
            </a:r>
          </a:p>
          <a:p>
            <a:pPr marL="0" indent="0">
              <a:buNone/>
            </a:pPr>
            <a:r>
              <a:rPr lang="en-US" sz="2000" dirty="0"/>
              <a:t>•	Planning and Professional 	Development</a:t>
            </a:r>
          </a:p>
          <a:p>
            <a:pPr marL="0" indent="0">
              <a:buNone/>
            </a:pPr>
            <a:r>
              <a:rPr lang="en-US" sz="2000" dirty="0"/>
              <a:t>•	Technology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38F4D-9F14-4CD3-883F-B59003A7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966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77D0-2449-4C86-ACC6-115CBE1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467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NCDA Membership Benefits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103D8C-E965-4748-91D9-2C50BE063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 b="1954"/>
          <a:stretch/>
        </p:blipFill>
        <p:spPr>
          <a:xfrm>
            <a:off x="677334" y="1828801"/>
            <a:ext cx="8938006" cy="47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1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DCDB-B2C6-4DBC-8F32-2BFA0D1A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NCDA Member Benefits: Advocacy</a:t>
            </a:r>
            <a:br>
              <a:rPr lang="en-US" dirty="0"/>
            </a:br>
            <a:r>
              <a:rPr lang="en-US" dirty="0"/>
              <a:t>2021 Legislative/Regulatory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37671-4FE6-4414-9D45-6E96CB8EB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600" b="1" dirty="0"/>
              <a:t>Protect/Increase Program Funding</a:t>
            </a:r>
          </a:p>
          <a:p>
            <a:pPr marL="0" indent="0">
              <a:buNone/>
            </a:pPr>
            <a:r>
              <a:rPr lang="en-US" sz="1600" dirty="0"/>
              <a:t>CDBG, HOME, ESG, CoC, Section 108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Reduce Statutory Burden/Increase Program Flexibility</a:t>
            </a:r>
          </a:p>
          <a:p>
            <a:r>
              <a:rPr lang="en-US" sz="1600" dirty="0"/>
              <a:t>15% set-aside of HOME funds for CHDOs</a:t>
            </a:r>
          </a:p>
          <a:p>
            <a:r>
              <a:rPr lang="en-US" sz="1600" dirty="0"/>
              <a:t>24-month commitment deadline for HOME funds</a:t>
            </a:r>
          </a:p>
          <a:p>
            <a:r>
              <a:rPr lang="en-US" sz="1600" dirty="0"/>
              <a:t>Increase HOME admin to 15% </a:t>
            </a:r>
          </a:p>
          <a:p>
            <a:r>
              <a:rPr lang="en-US" sz="1600" dirty="0"/>
              <a:t>CDBG reforms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6C0EF-F54D-4D53-A40A-87866853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477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590</Words>
  <Application>Microsoft Office PowerPoint</Application>
  <PresentationFormat>Widescreen</PresentationFormat>
  <Paragraphs>129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Facet</vt:lpstr>
      <vt:lpstr>New Member/First Time Attendee Orientation</vt:lpstr>
      <vt:lpstr>Speakers</vt:lpstr>
      <vt:lpstr>NCDA History - Origins</vt:lpstr>
      <vt:lpstr>NCDA Staff</vt:lpstr>
      <vt:lpstr>Board of Directors</vt:lpstr>
      <vt:lpstr>NCDA Regions</vt:lpstr>
      <vt:lpstr>NCDA Subcommittees</vt:lpstr>
      <vt:lpstr>NCDA Membership Benefits</vt:lpstr>
      <vt:lpstr>NCDA Member Benefits: Advocacy 2021 Legislative/Regulatory Priorities</vt:lpstr>
      <vt:lpstr>NCDA Member Benefits: Advocacy CDBG Coalition</vt:lpstr>
      <vt:lpstr>NCDA Member Benefits: Advocacy National Community Development Week</vt:lpstr>
      <vt:lpstr>NCDA Member Benefits:  Professional Development / Training</vt:lpstr>
      <vt:lpstr>NCDA Member Benefits Professional Development/Training</vt:lpstr>
      <vt:lpstr>NCDA Member Benefits:  Peer Learning Conferences</vt:lpstr>
      <vt:lpstr>NCDA Member Benefits: Peer Learning NCDA Online Forum</vt:lpstr>
      <vt:lpstr>NCDA Member Benefits: NCDA Website Members Only Log-in</vt:lpstr>
      <vt:lpstr>NCDA Member Benefits: NCDA Website Jobs Board</vt:lpstr>
      <vt:lpstr>NCDA Member Benefits: NCDA Provides You With The Latest Information</vt:lpstr>
      <vt:lpstr>We Invite You to Join NCDA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Member/First Time Attendee Orientation</dc:title>
  <dc:creator>watson2163</dc:creator>
  <cp:lastModifiedBy>watson2163</cp:lastModifiedBy>
  <cp:revision>25</cp:revision>
  <dcterms:created xsi:type="dcterms:W3CDTF">2020-06-19T19:41:10Z</dcterms:created>
  <dcterms:modified xsi:type="dcterms:W3CDTF">2021-06-15T21:00:47Z</dcterms:modified>
</cp:coreProperties>
</file>